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FEEAC6-1513-4125-B815-D8DA3EA4E624}" type="datetimeFigureOut">
              <a:rPr lang="en-GB" smtClean="0"/>
              <a:t>09/01/2019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105395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FEEAC6-1513-4125-B815-D8DA3EA4E624}" type="datetimeFigureOut">
              <a:rPr lang="en-GB" smtClean="0"/>
              <a:t>09/01/2019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20006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FEEAC6-1513-4125-B815-D8DA3EA4E624}" type="datetimeFigureOut">
              <a:rPr lang="en-GB" smtClean="0"/>
              <a:t>09/01/2019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108525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FEEAC6-1513-4125-B815-D8DA3EA4E624}" type="datetimeFigureOut">
              <a:rPr lang="en-GB" smtClean="0"/>
              <a:t>09/01/2019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3699992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FEEAC6-1513-4125-B815-D8DA3EA4E624}" type="datetimeFigureOut">
              <a:rPr lang="en-GB" smtClean="0"/>
              <a:t>09/01/2019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2537121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FEEAC6-1513-4125-B815-D8DA3EA4E624}" type="datetimeFigureOut">
              <a:rPr lang="en-GB" smtClean="0"/>
              <a:t>09/01/2019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400653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FEEAC6-1513-4125-B815-D8DA3EA4E624}" type="datetimeFigureOut">
              <a:rPr lang="en-GB" smtClean="0"/>
              <a:t>09/01/2019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4005051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FEEAC6-1513-4125-B815-D8DA3EA4E624}" type="datetimeFigureOut">
              <a:rPr lang="en-GB" smtClean="0"/>
              <a:t>09/01/2019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308614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EEAC6-1513-4125-B815-D8DA3EA4E624}" type="datetimeFigureOut">
              <a:rPr lang="en-GB" smtClean="0"/>
              <a:t>09/01/2019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5079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FEEAC6-1513-4125-B815-D8DA3EA4E624}" type="datetimeFigureOut">
              <a:rPr lang="en-GB" smtClean="0"/>
              <a:t>09/01/2019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2510889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FEEAC6-1513-4125-B815-D8DA3EA4E624}" type="datetimeFigureOut">
              <a:rPr lang="en-GB" smtClean="0"/>
              <a:t>09/01/2019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81056D-5B92-4C7A-9612-1B33DB68C99F}" type="slidenum">
              <a:rPr lang="en-GB" smtClean="0"/>
              <a:t>‹#›</a:t>
            </a:fld>
            <a:endParaRPr lang="en-GB"/>
          </a:p>
        </p:txBody>
      </p:sp>
    </p:spTree>
    <p:extLst>
      <p:ext uri="{BB962C8B-B14F-4D97-AF65-F5344CB8AC3E}">
        <p14:creationId xmlns:p14="http://schemas.microsoft.com/office/powerpoint/2010/main" val="159319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EEAC6-1513-4125-B815-D8DA3EA4E624}" type="datetimeFigureOut">
              <a:rPr lang="en-GB" smtClean="0"/>
              <a:t>09/01/2019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1056D-5B92-4C7A-9612-1B33DB68C99F}" type="slidenum">
              <a:rPr lang="en-GB" smtClean="0"/>
              <a:t>‹#›</a:t>
            </a:fld>
            <a:endParaRPr lang="en-GB"/>
          </a:p>
        </p:txBody>
      </p:sp>
    </p:spTree>
    <p:extLst>
      <p:ext uri="{BB962C8B-B14F-4D97-AF65-F5344CB8AC3E}">
        <p14:creationId xmlns:p14="http://schemas.microsoft.com/office/powerpoint/2010/main" val="591135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PLACENTA AND MEMBRANES</a:t>
            </a:r>
            <a:endParaRPr lang="en-GB" dirty="0"/>
          </a:p>
        </p:txBody>
      </p:sp>
      <p:sp>
        <p:nvSpPr>
          <p:cNvPr id="3" name="Subtitle 2"/>
          <p:cNvSpPr>
            <a:spLocks noGrp="1"/>
          </p:cNvSpPr>
          <p:nvPr>
            <p:ph type="subTitle" idx="1"/>
          </p:nvPr>
        </p:nvSpPr>
        <p:spPr/>
        <p:txBody>
          <a:bodyPr/>
          <a:lstStyle/>
          <a:p>
            <a:r>
              <a:rPr lang="en-GB" dirty="0" err="1" smtClean="0"/>
              <a:t>Dr.</a:t>
            </a:r>
            <a:r>
              <a:rPr lang="en-GB" dirty="0" smtClean="0"/>
              <a:t> Mbira</a:t>
            </a:r>
            <a:endParaRPr lang="en-GB" dirty="0"/>
          </a:p>
        </p:txBody>
      </p:sp>
    </p:spTree>
    <p:extLst>
      <p:ext uri="{BB962C8B-B14F-4D97-AF65-F5344CB8AC3E}">
        <p14:creationId xmlns:p14="http://schemas.microsoft.com/office/powerpoint/2010/main" val="64412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2"/>
          <a:stretch>
            <a:fillRect/>
          </a:stretch>
        </p:blipFill>
        <p:spPr>
          <a:xfrm>
            <a:off x="2988185" y="1799867"/>
            <a:ext cx="5211078" cy="4351338"/>
          </a:xfrm>
          <a:prstGeom prst="rect">
            <a:avLst/>
          </a:prstGeom>
        </p:spPr>
      </p:pic>
    </p:spTree>
    <p:extLst>
      <p:ext uri="{BB962C8B-B14F-4D97-AF65-F5344CB8AC3E}">
        <p14:creationId xmlns:p14="http://schemas.microsoft.com/office/powerpoint/2010/main" val="12972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5847" t="33518" r="46062" b="15278"/>
          <a:stretch/>
        </p:blipFill>
        <p:spPr>
          <a:xfrm>
            <a:off x="1710659" y="798491"/>
            <a:ext cx="8842424" cy="5293216"/>
          </a:xfrm>
          <a:prstGeom prst="rect">
            <a:avLst/>
          </a:prstGeom>
        </p:spPr>
      </p:pic>
    </p:spTree>
    <p:extLst>
      <p:ext uri="{BB962C8B-B14F-4D97-AF65-F5344CB8AC3E}">
        <p14:creationId xmlns:p14="http://schemas.microsoft.com/office/powerpoint/2010/main" val="80433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20000"/>
          </a:bodyPr>
          <a:lstStyle/>
          <a:p>
            <a:r>
              <a:rPr lang="en-GB" dirty="0" smtClean="0"/>
              <a:t>The placenta has a </a:t>
            </a:r>
            <a:r>
              <a:rPr lang="en-GB" dirty="0" err="1" smtClean="0"/>
              <a:t>fetal</a:t>
            </a:r>
            <a:r>
              <a:rPr lang="en-GB" dirty="0" smtClean="0"/>
              <a:t> and maternal components. On the </a:t>
            </a:r>
            <a:r>
              <a:rPr lang="en-GB" dirty="0" err="1" smtClean="0"/>
              <a:t>fetal</a:t>
            </a:r>
            <a:r>
              <a:rPr lang="en-GB" dirty="0" smtClean="0"/>
              <a:t> side is the </a:t>
            </a:r>
            <a:r>
              <a:rPr lang="en-GB" b="1" dirty="0" smtClean="0"/>
              <a:t>chorionic plate</a:t>
            </a:r>
            <a:r>
              <a:rPr lang="en-GB" dirty="0" smtClean="0"/>
              <a:t> and on the maternal side is the </a:t>
            </a:r>
            <a:r>
              <a:rPr lang="en-GB" b="1" dirty="0" smtClean="0"/>
              <a:t>maternal plate</a:t>
            </a:r>
            <a:r>
              <a:rPr lang="en-GB" dirty="0" smtClean="0"/>
              <a:t>.</a:t>
            </a:r>
          </a:p>
          <a:p>
            <a:r>
              <a:rPr lang="en-GB" dirty="0" smtClean="0"/>
              <a:t>Between the 2 plates is a network of </a:t>
            </a:r>
            <a:r>
              <a:rPr lang="en-GB" dirty="0" err="1" smtClean="0"/>
              <a:t>intervillous</a:t>
            </a:r>
            <a:r>
              <a:rPr lang="en-GB" dirty="0" smtClean="0"/>
              <a:t> lacunae filled with maternal blood.</a:t>
            </a:r>
          </a:p>
          <a:p>
            <a:r>
              <a:rPr lang="en-GB" dirty="0" smtClean="0"/>
              <a:t>Always there is a barrier of syncytial cells between the maternal blood and the </a:t>
            </a:r>
            <a:r>
              <a:rPr lang="en-GB" dirty="0" err="1" smtClean="0"/>
              <a:t>fetus</a:t>
            </a:r>
            <a:r>
              <a:rPr lang="en-GB" dirty="0" smtClean="0"/>
              <a:t>.</a:t>
            </a:r>
          </a:p>
          <a:p>
            <a:r>
              <a:rPr lang="en-GB" dirty="0" smtClean="0"/>
              <a:t>In the 5</a:t>
            </a:r>
            <a:r>
              <a:rPr lang="en-GB" baseline="30000" dirty="0" smtClean="0"/>
              <a:t>th</a:t>
            </a:r>
            <a:r>
              <a:rPr lang="en-GB" dirty="0" smtClean="0"/>
              <a:t> month, the decidua projects some incomplete </a:t>
            </a:r>
            <a:r>
              <a:rPr lang="en-GB" dirty="0" err="1" smtClean="0"/>
              <a:t>septae</a:t>
            </a:r>
            <a:r>
              <a:rPr lang="en-GB" dirty="0" smtClean="0"/>
              <a:t> towards the chorionic plate but not reaching it and this ends up dividing the placenta into cotyledons which are visible at birth as 15-20 bulges when the placenta is delivered.</a:t>
            </a:r>
          </a:p>
          <a:p>
            <a:r>
              <a:rPr lang="en-GB" dirty="0" smtClean="0"/>
              <a:t>The placenta continues to increase in surface area and thickness as the pregnancy progresses and covers 15-30% of the internal surface of the uterus.</a:t>
            </a:r>
            <a:endParaRPr lang="en-GB" dirty="0"/>
          </a:p>
        </p:txBody>
      </p:sp>
    </p:spTree>
    <p:extLst>
      <p:ext uri="{BB962C8B-B14F-4D97-AF65-F5344CB8AC3E}">
        <p14:creationId xmlns:p14="http://schemas.microsoft.com/office/powerpoint/2010/main" val="357581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At term, the placenta has a diameter of 15-25cm, is about 3cm thick and weighs about 500g.</a:t>
            </a:r>
          </a:p>
          <a:p>
            <a:r>
              <a:rPr lang="en-GB" dirty="0" smtClean="0"/>
              <a:t>The placenta is expelled after birth and viewed from the maternal side are visible cotyledons, from the </a:t>
            </a:r>
            <a:r>
              <a:rPr lang="en-GB" dirty="0" err="1" smtClean="0"/>
              <a:t>fetal</a:t>
            </a:r>
            <a:r>
              <a:rPr lang="en-GB" dirty="0" smtClean="0"/>
              <a:t> side is seen a smooth amnion covering the chorion and vessels are seen coming from the placenta and converging towards the cord.</a:t>
            </a:r>
          </a:p>
          <a:p>
            <a:endParaRPr lang="en-GB" dirty="0"/>
          </a:p>
        </p:txBody>
      </p:sp>
    </p:spTree>
    <p:extLst>
      <p:ext uri="{BB962C8B-B14F-4D97-AF65-F5344CB8AC3E}">
        <p14:creationId xmlns:p14="http://schemas.microsoft.com/office/powerpoint/2010/main" val="772913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0143" t="40917" r="25926" b="29485"/>
          <a:stretch/>
        </p:blipFill>
        <p:spPr>
          <a:xfrm>
            <a:off x="1498067" y="1027906"/>
            <a:ext cx="10002417" cy="3788793"/>
          </a:xfrm>
          <a:prstGeom prst="rect">
            <a:avLst/>
          </a:prstGeom>
        </p:spPr>
      </p:pic>
    </p:spTree>
    <p:extLst>
      <p:ext uri="{BB962C8B-B14F-4D97-AF65-F5344CB8AC3E}">
        <p14:creationId xmlns:p14="http://schemas.microsoft.com/office/powerpoint/2010/main" val="967382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Functions of the placenta:</a:t>
            </a:r>
          </a:p>
          <a:p>
            <a:pPr lvl="1"/>
            <a:r>
              <a:rPr lang="en-GB" dirty="0" smtClean="0"/>
              <a:t>Production of hormones</a:t>
            </a:r>
          </a:p>
          <a:p>
            <a:pPr lvl="1"/>
            <a:r>
              <a:rPr lang="en-GB" dirty="0" smtClean="0"/>
              <a:t>Exchange of metabolic products, gases, nutrients, electrolytes.</a:t>
            </a:r>
          </a:p>
          <a:p>
            <a:pPr lvl="1"/>
            <a:r>
              <a:rPr lang="en-GB" dirty="0" smtClean="0"/>
              <a:t>Transmission of maternal antibodies (IgG) from around week 14.</a:t>
            </a:r>
          </a:p>
          <a:p>
            <a:pPr marL="457200" lvl="1" indent="0">
              <a:buNone/>
            </a:pPr>
            <a:endParaRPr lang="en-GB" dirty="0" smtClean="0"/>
          </a:p>
          <a:p>
            <a:pPr lvl="1"/>
            <a:endParaRPr lang="en-GB" dirty="0"/>
          </a:p>
          <a:p>
            <a:pPr marL="457200" lvl="1" indent="0">
              <a:buNone/>
            </a:pPr>
            <a:endParaRPr lang="en-GB" dirty="0" smtClean="0"/>
          </a:p>
          <a:p>
            <a:pPr lvl="1"/>
            <a:endParaRPr lang="en-GB" dirty="0"/>
          </a:p>
        </p:txBody>
      </p:sp>
    </p:spTree>
    <p:extLst>
      <p:ext uri="{BB962C8B-B14F-4D97-AF65-F5344CB8AC3E}">
        <p14:creationId xmlns:p14="http://schemas.microsoft.com/office/powerpoint/2010/main" val="28909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The umbilical ring will initially contain the connecting stalk with blood vessels, yolk sac as it is being “pinched” off by the expanding amniotic cavity, and within this yolk sac will be vitelline vessels.</a:t>
            </a:r>
          </a:p>
          <a:p>
            <a:r>
              <a:rPr lang="en-GB" dirty="0" smtClean="0"/>
              <a:t>By the 5</a:t>
            </a:r>
            <a:r>
              <a:rPr lang="en-GB" baseline="30000" dirty="0" smtClean="0"/>
              <a:t>th</a:t>
            </a:r>
            <a:r>
              <a:rPr lang="en-GB" dirty="0" smtClean="0"/>
              <a:t> week, the primitive umbilical ring will contain:</a:t>
            </a:r>
          </a:p>
          <a:p>
            <a:pPr lvl="1"/>
            <a:r>
              <a:rPr lang="en-GB" dirty="0" smtClean="0"/>
              <a:t>Connecting stalk within which are the umbilical vessels( 2 arteries and a vein) and the allantois.</a:t>
            </a:r>
          </a:p>
          <a:p>
            <a:pPr lvl="1"/>
            <a:r>
              <a:rPr lang="en-GB" dirty="0" smtClean="0"/>
              <a:t>Yolk stalk(vitelline duct) accompanied by vitelline vessels.</a:t>
            </a:r>
          </a:p>
          <a:p>
            <a:pPr lvl="1"/>
            <a:r>
              <a:rPr lang="en-GB" dirty="0" smtClean="0"/>
              <a:t>Canal connecting the intraembryonic and extraembryonic cavities.</a:t>
            </a:r>
            <a:endParaRPr lang="en-GB" dirty="0"/>
          </a:p>
        </p:txBody>
      </p:sp>
    </p:spTree>
    <p:extLst>
      <p:ext uri="{BB962C8B-B14F-4D97-AF65-F5344CB8AC3E}">
        <p14:creationId xmlns:p14="http://schemas.microsoft.com/office/powerpoint/2010/main" val="149076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sz="2000" dirty="0" smtClean="0"/>
              <a:t>At some point up to the 12</a:t>
            </a:r>
            <a:r>
              <a:rPr lang="en-GB" sz="2000" baseline="30000" dirty="0" smtClean="0"/>
              <a:t>th</a:t>
            </a:r>
            <a:r>
              <a:rPr lang="en-GB" sz="2000" dirty="0" smtClean="0"/>
              <a:t> week, there is temporary protrusion of intestines into the primitive umbilical cord before eventual withdrawal back into the abdomen.</a:t>
            </a:r>
          </a:p>
          <a:p>
            <a:r>
              <a:rPr lang="en-GB" sz="2000" dirty="0" smtClean="0"/>
              <a:t>By the end of the 3</a:t>
            </a:r>
            <a:r>
              <a:rPr lang="en-GB" sz="2000" baseline="30000" dirty="0" smtClean="0"/>
              <a:t>rd</a:t>
            </a:r>
            <a:r>
              <a:rPr lang="en-GB" sz="2000" dirty="0" smtClean="0"/>
              <a:t> month, there is obliteration of the allantois, the yolk stalk and vitelline vessels leaving only the umbilical vessels surrounded by </a:t>
            </a:r>
            <a:r>
              <a:rPr lang="en-GB" sz="2000" b="1" dirty="0" smtClean="0"/>
              <a:t>Wharton’s jelly</a:t>
            </a:r>
            <a:r>
              <a:rPr lang="en-GB" sz="2000" dirty="0" smtClean="0"/>
              <a:t>.</a:t>
            </a:r>
          </a:p>
          <a:p>
            <a:endParaRPr lang="en-GB" dirty="0"/>
          </a:p>
        </p:txBody>
      </p:sp>
      <p:pic>
        <p:nvPicPr>
          <p:cNvPr id="4" name="Picture 3"/>
          <p:cNvPicPr>
            <a:picLocks noChangeAspect="1"/>
          </p:cNvPicPr>
          <p:nvPr/>
        </p:nvPicPr>
        <p:blipFill rotWithShape="1">
          <a:blip r:embed="rId2"/>
          <a:srcRect l="31160" t="20554" r="42510" b="33847"/>
          <a:stretch/>
        </p:blipFill>
        <p:spPr>
          <a:xfrm>
            <a:off x="3193960" y="3181081"/>
            <a:ext cx="3773509" cy="3674207"/>
          </a:xfrm>
          <a:prstGeom prst="rect">
            <a:avLst/>
          </a:prstGeom>
        </p:spPr>
      </p:pic>
    </p:spTree>
    <p:extLst>
      <p:ext uri="{BB962C8B-B14F-4D97-AF65-F5344CB8AC3E}">
        <p14:creationId xmlns:p14="http://schemas.microsoft.com/office/powerpoint/2010/main" val="3530563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GB" dirty="0" smtClean="0"/>
              <a:t>The amniotic cavity is filled with amniotic fluid which at term is about a litre of clear watery fluid derived </a:t>
            </a:r>
            <a:r>
              <a:rPr lang="en-GB" dirty="0" smtClean="0"/>
              <a:t>partly from amniotic cells but mostly from maternal blood.</a:t>
            </a:r>
          </a:p>
          <a:p>
            <a:r>
              <a:rPr lang="en-GB" dirty="0" smtClean="0"/>
              <a:t>Amniotic fluid is swallowed by the foetus from around 5 months about 400ml daily which is subsequently urinated. This helps in the development and maturation of the GIT and urinary systems.</a:t>
            </a:r>
          </a:p>
          <a:p>
            <a:r>
              <a:rPr lang="en-GB" dirty="0" smtClean="0"/>
              <a:t>Functions of amniotic fluid:</a:t>
            </a:r>
          </a:p>
          <a:p>
            <a:pPr lvl="1"/>
            <a:r>
              <a:rPr lang="en-GB" dirty="0" smtClean="0"/>
              <a:t>Shock absorber</a:t>
            </a:r>
          </a:p>
          <a:p>
            <a:pPr lvl="1"/>
            <a:r>
              <a:rPr lang="en-GB" dirty="0" smtClean="0"/>
              <a:t>Prevents </a:t>
            </a:r>
            <a:r>
              <a:rPr lang="en-GB" dirty="0" err="1" smtClean="0"/>
              <a:t>fetus</a:t>
            </a:r>
            <a:r>
              <a:rPr lang="en-GB" dirty="0" smtClean="0"/>
              <a:t> from sticking to amniotic membrane.</a:t>
            </a:r>
          </a:p>
          <a:p>
            <a:pPr lvl="1"/>
            <a:r>
              <a:rPr lang="en-GB" dirty="0" smtClean="0"/>
              <a:t>Allows free movement of the foetus.</a:t>
            </a:r>
          </a:p>
          <a:p>
            <a:pPr lvl="1"/>
            <a:r>
              <a:rPr lang="en-GB" dirty="0" smtClean="0"/>
              <a:t>Forms a hydrostatic wedge that helps dilate the cervix during childbirth.</a:t>
            </a:r>
            <a:endParaRPr lang="en-GB" dirty="0"/>
          </a:p>
        </p:txBody>
      </p:sp>
    </p:spTree>
    <p:extLst>
      <p:ext uri="{BB962C8B-B14F-4D97-AF65-F5344CB8AC3E}">
        <p14:creationId xmlns:p14="http://schemas.microsoft.com/office/powerpoint/2010/main" val="979219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smtClean="0"/>
              <a:t>Fraternal/dizygotic twins usually implant separately and thus have 2 placentae and 2 separate </a:t>
            </a:r>
            <a:r>
              <a:rPr lang="en-GB" dirty="0" err="1" smtClean="0"/>
              <a:t>amniochorionic</a:t>
            </a:r>
            <a:r>
              <a:rPr lang="en-GB" dirty="0" smtClean="0"/>
              <a:t> cavities. However, sometimes their placentae may fuse due to close proximity.</a:t>
            </a:r>
          </a:p>
          <a:p>
            <a:r>
              <a:rPr lang="en-GB" dirty="0" smtClean="0"/>
              <a:t>Monozygotic/identical twins who split at the 2 cell stage behave like the fraternal twins, </a:t>
            </a:r>
            <a:r>
              <a:rPr lang="en-GB" dirty="0" err="1" smtClean="0"/>
              <a:t>i.e</a:t>
            </a:r>
            <a:r>
              <a:rPr lang="en-GB" dirty="0" smtClean="0"/>
              <a:t> implant separately with separate placentae as well as </a:t>
            </a:r>
            <a:r>
              <a:rPr lang="en-GB" dirty="0" err="1" smtClean="0"/>
              <a:t>amniochorionic</a:t>
            </a:r>
            <a:r>
              <a:rPr lang="en-GB" dirty="0" smtClean="0"/>
              <a:t> membranes.</a:t>
            </a:r>
          </a:p>
          <a:p>
            <a:r>
              <a:rPr lang="en-GB" dirty="0" smtClean="0"/>
              <a:t>Monozygotic twins who split at the blastocyst stage end up with 2 embryos within the same </a:t>
            </a:r>
            <a:r>
              <a:rPr lang="en-GB" dirty="0" err="1" smtClean="0"/>
              <a:t>blastocystic</a:t>
            </a:r>
            <a:r>
              <a:rPr lang="en-GB" dirty="0" smtClean="0"/>
              <a:t> cavity and thus have 1 placenta, 1 chorionic cavity but 2 separate amniotic cavities.</a:t>
            </a:r>
          </a:p>
          <a:p>
            <a:r>
              <a:rPr lang="en-GB" dirty="0" smtClean="0"/>
              <a:t>Monozygotic twins who result from splitting of the embryo at the bilaminar germ disc stage end up with the same placenta, same chorionic cavity and same amniotic cavity.</a:t>
            </a:r>
            <a:endParaRPr lang="en-GB" dirty="0"/>
          </a:p>
        </p:txBody>
      </p:sp>
    </p:spTree>
    <p:extLst>
      <p:ext uri="{BB962C8B-B14F-4D97-AF65-F5344CB8AC3E}">
        <p14:creationId xmlns:p14="http://schemas.microsoft.com/office/powerpoint/2010/main" val="1451686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smtClean="0"/>
              <a:t>From the 3</a:t>
            </a:r>
            <a:r>
              <a:rPr lang="en-GB" baseline="30000" dirty="0" smtClean="0"/>
              <a:t>rd</a:t>
            </a:r>
            <a:r>
              <a:rPr lang="en-GB" dirty="0" smtClean="0"/>
              <a:t> -8</a:t>
            </a:r>
            <a:r>
              <a:rPr lang="en-GB" baseline="30000" dirty="0" smtClean="0"/>
              <a:t>th</a:t>
            </a:r>
            <a:r>
              <a:rPr lang="en-GB" dirty="0" smtClean="0"/>
              <a:t> week there is a rapid increase in the number of tertiary villi, the blood vessels in the mesoderm of the connecting stalk, the tertiary villi and the capillaries in the </a:t>
            </a:r>
            <a:r>
              <a:rPr lang="en-GB" dirty="0" err="1" smtClean="0"/>
              <a:t>cytotrophoblastic</a:t>
            </a:r>
            <a:r>
              <a:rPr lang="en-GB" dirty="0" smtClean="0"/>
              <a:t> outer shell interconnect to form the extraembryonic circulation.</a:t>
            </a:r>
          </a:p>
          <a:p>
            <a:r>
              <a:rPr lang="en-GB" dirty="0" smtClean="0"/>
              <a:t>With time, the </a:t>
            </a:r>
            <a:r>
              <a:rPr lang="en-GB" dirty="0" err="1" smtClean="0"/>
              <a:t>cytotrophoblastic</a:t>
            </a:r>
            <a:r>
              <a:rPr lang="en-GB" dirty="0" smtClean="0"/>
              <a:t> shell will thin out bringing the maternal capillary wall closer to the </a:t>
            </a:r>
            <a:r>
              <a:rPr lang="en-GB" dirty="0" err="1" smtClean="0"/>
              <a:t>syncytiotrophoblast</a:t>
            </a:r>
            <a:r>
              <a:rPr lang="en-GB" dirty="0" smtClean="0"/>
              <a:t> for easier diffusion of nutrients and metabolic products to and from the embryonic circulation.</a:t>
            </a:r>
          </a:p>
          <a:p>
            <a:r>
              <a:rPr lang="en-GB" dirty="0" smtClean="0"/>
              <a:t>This is achieved by </a:t>
            </a:r>
            <a:r>
              <a:rPr lang="en-GB" dirty="0" err="1" smtClean="0"/>
              <a:t>cytotrophoblastic</a:t>
            </a:r>
            <a:r>
              <a:rPr lang="en-GB" dirty="0" smtClean="0"/>
              <a:t> cells invading maternal capillary walls(endothelium) and replacing some of the maternal endothelial cells such that the maternal capillaries will now have elements of (</a:t>
            </a:r>
            <a:r>
              <a:rPr lang="en-GB" dirty="0" err="1" smtClean="0"/>
              <a:t>cyto</a:t>
            </a:r>
            <a:r>
              <a:rPr lang="en-GB" dirty="0" smtClean="0"/>
              <a:t>)trophoblastic cells within their wall and will transform into wide low resistance vessels for easier diffusion of substances.</a:t>
            </a:r>
          </a:p>
          <a:p>
            <a:endParaRPr lang="en-GB" dirty="0"/>
          </a:p>
        </p:txBody>
      </p:sp>
    </p:spTree>
    <p:extLst>
      <p:ext uri="{BB962C8B-B14F-4D97-AF65-F5344CB8AC3E}">
        <p14:creationId xmlns:p14="http://schemas.microsoft.com/office/powerpoint/2010/main" val="95501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2472" t="17239" r="25594" b="18238"/>
          <a:stretch/>
        </p:blipFill>
        <p:spPr>
          <a:xfrm>
            <a:off x="1944710" y="158125"/>
            <a:ext cx="7289442" cy="6305945"/>
          </a:xfrm>
          <a:prstGeom prst="rect">
            <a:avLst/>
          </a:prstGeom>
        </p:spPr>
      </p:pic>
    </p:spTree>
    <p:extLst>
      <p:ext uri="{BB962C8B-B14F-4D97-AF65-F5344CB8AC3E}">
        <p14:creationId xmlns:p14="http://schemas.microsoft.com/office/powerpoint/2010/main" val="2397805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3637" t="39142" r="25927" b="30373"/>
          <a:stretch/>
        </p:blipFill>
        <p:spPr>
          <a:xfrm>
            <a:off x="933259" y="558308"/>
            <a:ext cx="10325482" cy="4376644"/>
          </a:xfrm>
          <a:prstGeom prst="rect">
            <a:avLst/>
          </a:prstGeom>
        </p:spPr>
      </p:pic>
    </p:spTree>
    <p:extLst>
      <p:ext uri="{BB962C8B-B14F-4D97-AF65-F5344CB8AC3E}">
        <p14:creationId xmlns:p14="http://schemas.microsoft.com/office/powerpoint/2010/main" val="388482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During birth, the cervix begins to dilate and uterine contractions push the foetus gradually downwards through the dilating cervix, the membranes rupture pouring out the amniotic fluid, baby is born, placenta then follows a variable while later(max. 30 min later) accompanied by shedding of the </a:t>
            </a:r>
            <a:r>
              <a:rPr lang="en-GB" dirty="0" err="1" smtClean="0"/>
              <a:t>decidual</a:t>
            </a:r>
            <a:r>
              <a:rPr lang="en-GB" dirty="0" smtClean="0"/>
              <a:t> layer of the uterus.</a:t>
            </a:r>
            <a:endParaRPr lang="en-GB" dirty="0"/>
          </a:p>
        </p:txBody>
      </p:sp>
    </p:spTree>
    <p:extLst>
      <p:ext uri="{BB962C8B-B14F-4D97-AF65-F5344CB8AC3E}">
        <p14:creationId xmlns:p14="http://schemas.microsoft.com/office/powerpoint/2010/main" val="422671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buNone/>
            </a:pPr>
            <a:r>
              <a:rPr lang="en-GB" dirty="0" smtClean="0"/>
              <a:t>*Preeclampsia/eclampsia</a:t>
            </a:r>
          </a:p>
          <a:p>
            <a:pPr marL="0" indent="0">
              <a:buNone/>
            </a:pPr>
            <a:r>
              <a:rPr lang="en-GB" dirty="0" smtClean="0"/>
              <a:t>*</a:t>
            </a:r>
            <a:r>
              <a:rPr lang="en-GB" dirty="0" err="1" smtClean="0"/>
              <a:t>Velamentous</a:t>
            </a:r>
            <a:r>
              <a:rPr lang="en-GB" dirty="0" smtClean="0"/>
              <a:t> cord insertion</a:t>
            </a:r>
          </a:p>
          <a:p>
            <a:pPr marL="0" indent="0">
              <a:buNone/>
            </a:pPr>
            <a:r>
              <a:rPr lang="en-GB" dirty="0" smtClean="0"/>
              <a:t>*Rhesus </a:t>
            </a:r>
            <a:r>
              <a:rPr lang="en-GB" dirty="0" err="1" smtClean="0"/>
              <a:t>incompartibility</a:t>
            </a:r>
            <a:endParaRPr lang="en-GB" dirty="0" smtClean="0"/>
          </a:p>
          <a:p>
            <a:pPr marL="0" indent="0">
              <a:buNone/>
            </a:pPr>
            <a:r>
              <a:rPr lang="en-GB" dirty="0" smtClean="0"/>
              <a:t>*Oligohydramnios/polyhydramnios</a:t>
            </a:r>
          </a:p>
          <a:p>
            <a:pPr marL="0" indent="0">
              <a:buNone/>
            </a:pPr>
            <a:r>
              <a:rPr lang="en-GB" dirty="0" smtClean="0"/>
              <a:t>*Parasitic twin/twin transfusion syndrome</a:t>
            </a:r>
          </a:p>
          <a:p>
            <a:pPr marL="0" indent="0">
              <a:buNone/>
            </a:pPr>
            <a:r>
              <a:rPr lang="en-GB" dirty="0" smtClean="0"/>
              <a:t>*Conjoined twins</a:t>
            </a:r>
          </a:p>
          <a:p>
            <a:pPr marL="0" indent="0">
              <a:buNone/>
            </a:pPr>
            <a:r>
              <a:rPr lang="en-GB" dirty="0" smtClean="0"/>
              <a:t>*Placenta praevia</a:t>
            </a:r>
          </a:p>
          <a:p>
            <a:pPr marL="0" indent="0">
              <a:buNone/>
            </a:pPr>
            <a:r>
              <a:rPr lang="en-GB" dirty="0" smtClean="0"/>
              <a:t>*Placenta </a:t>
            </a:r>
            <a:r>
              <a:rPr lang="en-GB" dirty="0" err="1" smtClean="0"/>
              <a:t>accreta</a:t>
            </a:r>
            <a:endParaRPr lang="en-GB" dirty="0" smtClean="0"/>
          </a:p>
          <a:p>
            <a:endParaRPr lang="en-GB" dirty="0" smtClean="0"/>
          </a:p>
          <a:p>
            <a:pPr marL="0" indent="0">
              <a:buNone/>
            </a:pPr>
            <a:endParaRPr lang="en-GB" dirty="0" smtClean="0"/>
          </a:p>
          <a:p>
            <a:endParaRPr lang="en-GB" dirty="0"/>
          </a:p>
        </p:txBody>
      </p:sp>
      <p:pic>
        <p:nvPicPr>
          <p:cNvPr id="4" name="Picture 3"/>
          <p:cNvPicPr>
            <a:picLocks noChangeAspect="1"/>
          </p:cNvPicPr>
          <p:nvPr/>
        </p:nvPicPr>
        <p:blipFill rotWithShape="1">
          <a:blip r:embed="rId2"/>
          <a:srcRect l="16906" t="35871" r="56368" b="17474"/>
          <a:stretch/>
        </p:blipFill>
        <p:spPr>
          <a:xfrm>
            <a:off x="8621388" y="1690688"/>
            <a:ext cx="3570611" cy="3504489"/>
          </a:xfrm>
          <a:prstGeom prst="rect">
            <a:avLst/>
          </a:prstGeom>
        </p:spPr>
      </p:pic>
    </p:spTree>
    <p:extLst>
      <p:ext uri="{BB962C8B-B14F-4D97-AF65-F5344CB8AC3E}">
        <p14:creationId xmlns:p14="http://schemas.microsoft.com/office/powerpoint/2010/main" val="2528206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0764" t="21963" r="28752" b="31206"/>
          <a:stretch/>
        </p:blipFill>
        <p:spPr>
          <a:xfrm>
            <a:off x="0" y="-22203"/>
            <a:ext cx="5267434" cy="3425781"/>
          </a:xfrm>
          <a:prstGeom prst="rect">
            <a:avLst/>
          </a:prstGeom>
        </p:spPr>
      </p:pic>
      <p:pic>
        <p:nvPicPr>
          <p:cNvPr id="5" name="Picture 4"/>
          <p:cNvPicPr>
            <a:picLocks noChangeAspect="1"/>
          </p:cNvPicPr>
          <p:nvPr/>
        </p:nvPicPr>
        <p:blipFill rotWithShape="1">
          <a:blip r:embed="rId3"/>
          <a:srcRect l="28883" t="21611" r="26079" b="10783"/>
          <a:stretch/>
        </p:blipFill>
        <p:spPr>
          <a:xfrm>
            <a:off x="5267434" y="365125"/>
            <a:ext cx="6698087" cy="5652891"/>
          </a:xfrm>
          <a:prstGeom prst="rect">
            <a:avLst/>
          </a:prstGeom>
        </p:spPr>
      </p:pic>
    </p:spTree>
    <p:extLst>
      <p:ext uri="{BB962C8B-B14F-4D97-AF65-F5344CB8AC3E}">
        <p14:creationId xmlns:p14="http://schemas.microsoft.com/office/powerpoint/2010/main" val="43836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0475" t="22272" r="25428" b="14093"/>
          <a:stretch/>
        </p:blipFill>
        <p:spPr>
          <a:xfrm>
            <a:off x="1249251" y="88450"/>
            <a:ext cx="7804597" cy="6332033"/>
          </a:xfrm>
          <a:prstGeom prst="rect">
            <a:avLst/>
          </a:prstGeom>
        </p:spPr>
      </p:pic>
    </p:spTree>
    <p:extLst>
      <p:ext uri="{BB962C8B-B14F-4D97-AF65-F5344CB8AC3E}">
        <p14:creationId xmlns:p14="http://schemas.microsoft.com/office/powerpoint/2010/main" val="289280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1456" t="12456" r="25343" b="23988"/>
          <a:stretch/>
        </p:blipFill>
        <p:spPr>
          <a:xfrm>
            <a:off x="-1" y="-115911"/>
            <a:ext cx="5838977" cy="4829579"/>
          </a:xfrm>
          <a:prstGeom prst="rect">
            <a:avLst/>
          </a:prstGeom>
        </p:spPr>
      </p:pic>
      <p:pic>
        <p:nvPicPr>
          <p:cNvPr id="5" name="Content Placeholder 3"/>
          <p:cNvPicPr>
            <a:picLocks noChangeAspect="1"/>
          </p:cNvPicPr>
          <p:nvPr/>
        </p:nvPicPr>
        <p:blipFill rotWithShape="1">
          <a:blip r:embed="rId3"/>
          <a:srcRect l="31640" t="15168" r="23930" b="4919"/>
          <a:stretch/>
        </p:blipFill>
        <p:spPr>
          <a:xfrm>
            <a:off x="5829836" y="-269153"/>
            <a:ext cx="6362164" cy="6433648"/>
          </a:xfrm>
          <a:prstGeom prst="rect">
            <a:avLst/>
          </a:prstGeom>
        </p:spPr>
      </p:pic>
    </p:spTree>
    <p:extLst>
      <p:ext uri="{BB962C8B-B14F-4D97-AF65-F5344CB8AC3E}">
        <p14:creationId xmlns:p14="http://schemas.microsoft.com/office/powerpoint/2010/main" val="187740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9810" t="45061" r="20602" b="18238"/>
          <a:stretch/>
        </p:blipFill>
        <p:spPr>
          <a:xfrm>
            <a:off x="216967" y="0"/>
            <a:ext cx="10182675" cy="4237149"/>
          </a:xfrm>
          <a:prstGeom prst="rect">
            <a:avLst/>
          </a:prstGeom>
        </p:spPr>
      </p:pic>
    </p:spTree>
    <p:extLst>
      <p:ext uri="{BB962C8B-B14F-4D97-AF65-F5344CB8AC3E}">
        <p14:creationId xmlns:p14="http://schemas.microsoft.com/office/powerpoint/2010/main" val="3085416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9643" t="18128" r="15609" b="5807"/>
          <a:stretch/>
        </p:blipFill>
        <p:spPr>
          <a:xfrm>
            <a:off x="1068946" y="579571"/>
            <a:ext cx="7825191" cy="6112547"/>
          </a:xfrm>
          <a:prstGeom prst="rect">
            <a:avLst/>
          </a:prstGeom>
        </p:spPr>
      </p:pic>
    </p:spTree>
    <p:extLst>
      <p:ext uri="{BB962C8B-B14F-4D97-AF65-F5344CB8AC3E}">
        <p14:creationId xmlns:p14="http://schemas.microsoft.com/office/powerpoint/2010/main" val="4179314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Picture 4"/>
          <p:cNvPicPr>
            <a:picLocks noChangeAspect="1"/>
          </p:cNvPicPr>
          <p:nvPr/>
        </p:nvPicPr>
        <p:blipFill rotWithShape="1">
          <a:blip r:embed="rId2"/>
          <a:srcRect l="13145" t="40097" r="52804" b="22227"/>
          <a:stretch/>
        </p:blipFill>
        <p:spPr>
          <a:xfrm>
            <a:off x="1815920" y="862885"/>
            <a:ext cx="7804836" cy="4855335"/>
          </a:xfrm>
          <a:prstGeom prst="rect">
            <a:avLst/>
          </a:prstGeom>
        </p:spPr>
      </p:pic>
      <p:sp>
        <p:nvSpPr>
          <p:cNvPr id="8" name="Content Placeholder 7"/>
          <p:cNvSpPr>
            <a:spLocks noGrp="1"/>
          </p:cNvSpPr>
          <p:nvPr>
            <p:ph idx="1"/>
          </p:nvPr>
        </p:nvSpPr>
        <p:spPr/>
        <p:txBody>
          <a:bodyPr/>
          <a:lstStyle/>
          <a:p>
            <a:endParaRPr lang="en-GB" dirty="0"/>
          </a:p>
        </p:txBody>
      </p:sp>
    </p:spTree>
    <p:extLst>
      <p:ext uri="{BB962C8B-B14F-4D97-AF65-F5344CB8AC3E}">
        <p14:creationId xmlns:p14="http://schemas.microsoft.com/office/powerpoint/2010/main" val="3267371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85000" lnSpcReduction="20000"/>
          </a:bodyPr>
          <a:lstStyle/>
          <a:p>
            <a:r>
              <a:rPr lang="en-GB" dirty="0" smtClean="0"/>
              <a:t>Initially the whole chorionic surface is covered by villi, but as the pregnancy progresses, the villi on the embryonic pole continue to grow as they interact with the decidua basalis and look bushy hence the name </a:t>
            </a:r>
            <a:r>
              <a:rPr lang="en-GB" b="1" dirty="0" smtClean="0"/>
              <a:t>chorion frondosum</a:t>
            </a:r>
            <a:r>
              <a:rPr lang="en-GB" dirty="0" smtClean="0"/>
              <a:t>.</a:t>
            </a:r>
          </a:p>
          <a:p>
            <a:r>
              <a:rPr lang="en-GB" dirty="0" smtClean="0"/>
              <a:t>Meanwhile, the villi on the </a:t>
            </a:r>
            <a:r>
              <a:rPr lang="en-GB" dirty="0" err="1" smtClean="0"/>
              <a:t>abembryonic</a:t>
            </a:r>
            <a:r>
              <a:rPr lang="en-GB" dirty="0" smtClean="0"/>
              <a:t> side flatten out and degenerate such that by the 4</a:t>
            </a:r>
            <a:r>
              <a:rPr lang="en-GB" baseline="30000" dirty="0" smtClean="0"/>
              <a:t>th</a:t>
            </a:r>
            <a:r>
              <a:rPr lang="en-GB" dirty="0" smtClean="0"/>
              <a:t> month the chorion is smooth and thus is termed </a:t>
            </a:r>
            <a:r>
              <a:rPr lang="en-GB" b="1" dirty="0" smtClean="0"/>
              <a:t>chorion </a:t>
            </a:r>
            <a:r>
              <a:rPr lang="en-GB" b="1" dirty="0" err="1" smtClean="0"/>
              <a:t>laeve</a:t>
            </a:r>
            <a:r>
              <a:rPr lang="en-GB" dirty="0" smtClean="0"/>
              <a:t>.</a:t>
            </a:r>
          </a:p>
          <a:p>
            <a:r>
              <a:rPr lang="en-GB" dirty="0" smtClean="0"/>
              <a:t>The decidua basalis becomes firmly attached to the villi on the embryonic pole and is known as the </a:t>
            </a:r>
            <a:r>
              <a:rPr lang="en-GB" dirty="0" err="1" smtClean="0"/>
              <a:t>decidual</a:t>
            </a:r>
            <a:r>
              <a:rPr lang="en-GB" dirty="0" smtClean="0"/>
              <a:t> plate while that on the </a:t>
            </a:r>
            <a:r>
              <a:rPr lang="en-GB" dirty="0" err="1" smtClean="0"/>
              <a:t>abembryonic</a:t>
            </a:r>
            <a:r>
              <a:rPr lang="en-GB" dirty="0" smtClean="0"/>
              <a:t> pole is known as decidua </a:t>
            </a:r>
            <a:r>
              <a:rPr lang="en-GB" dirty="0" err="1" smtClean="0"/>
              <a:t>capsularis</a:t>
            </a:r>
            <a:r>
              <a:rPr lang="en-GB" dirty="0" smtClean="0"/>
              <a:t>.</a:t>
            </a:r>
          </a:p>
          <a:p>
            <a:r>
              <a:rPr lang="en-GB" dirty="0" smtClean="0"/>
              <a:t>As the embryo grows, the decidua </a:t>
            </a:r>
            <a:r>
              <a:rPr lang="en-GB" dirty="0" err="1" smtClean="0"/>
              <a:t>capsularis</a:t>
            </a:r>
            <a:r>
              <a:rPr lang="en-GB" dirty="0" smtClean="0"/>
              <a:t> will degenerate and the pregnancy will grow to the point where it will fill the whole uterine lumen and touch the other walls of the uterus known as decidua </a:t>
            </a:r>
            <a:r>
              <a:rPr lang="en-GB" dirty="0" err="1" smtClean="0"/>
              <a:t>parietalis</a:t>
            </a:r>
            <a:r>
              <a:rPr lang="en-GB" dirty="0" smtClean="0"/>
              <a:t>. At this point, the chorion </a:t>
            </a:r>
            <a:r>
              <a:rPr lang="en-GB" dirty="0" err="1" smtClean="0"/>
              <a:t>laeve</a:t>
            </a:r>
            <a:r>
              <a:rPr lang="en-GB" dirty="0" smtClean="0"/>
              <a:t> and the decidua </a:t>
            </a:r>
            <a:r>
              <a:rPr lang="en-GB" dirty="0" err="1" smtClean="0"/>
              <a:t>parietalis</a:t>
            </a:r>
            <a:r>
              <a:rPr lang="en-GB" dirty="0" smtClean="0"/>
              <a:t> will fuse.</a:t>
            </a:r>
          </a:p>
          <a:p>
            <a:r>
              <a:rPr lang="en-GB" dirty="0" smtClean="0"/>
              <a:t>Also, the embryo will grow such that the chorionic space will be obliterated and the amnion will fuse with the chorion to form the </a:t>
            </a:r>
            <a:r>
              <a:rPr lang="en-GB" dirty="0" err="1" smtClean="0"/>
              <a:t>amniochorionic</a:t>
            </a:r>
            <a:r>
              <a:rPr lang="en-GB" dirty="0" smtClean="0"/>
              <a:t> membrane.</a:t>
            </a:r>
            <a:endParaRPr lang="en-GB" dirty="0"/>
          </a:p>
        </p:txBody>
      </p:sp>
    </p:spTree>
    <p:extLst>
      <p:ext uri="{BB962C8B-B14F-4D97-AF65-F5344CB8AC3E}">
        <p14:creationId xmlns:p14="http://schemas.microsoft.com/office/powerpoint/2010/main" val="1032944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980</Words>
  <Application>Microsoft Office PowerPoint</Application>
  <PresentationFormat>Widescreen</PresentationFormat>
  <Paragraphs>51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PLACENTA AND MEMBRANES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PLACENTA AND MEMBRANES</dc:title>
  <dc:creator>my lap</dc:creator>
  <cp:lastModifiedBy>my lap</cp:lastModifiedBy>
  <cp:revision>16</cp:revision>
  <dcterms:created xsi:type="dcterms:W3CDTF">2019-01-08T23:48:44Z</dcterms:created>
  <dcterms:modified xsi:type="dcterms:W3CDTF">2019-01-09T02:38:51Z</dcterms:modified>
</cp:coreProperties>
</file>